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61" r:id="rId3"/>
    <p:sldId id="284" r:id="rId4"/>
    <p:sldId id="263" r:id="rId5"/>
    <p:sldId id="285" r:id="rId6"/>
    <p:sldId id="286" r:id="rId7"/>
    <p:sldId id="287" r:id="rId8"/>
    <p:sldId id="272" r:id="rId9"/>
    <p:sldId id="289" r:id="rId10"/>
    <p:sldId id="296" r:id="rId11"/>
    <p:sldId id="290" r:id="rId12"/>
    <p:sldId id="292" r:id="rId13"/>
    <p:sldId id="293" r:id="rId14"/>
    <p:sldId id="294" r:id="rId15"/>
    <p:sldId id="295" r:id="rId16"/>
    <p:sldId id="291" r:id="rId17"/>
    <p:sldId id="298" r:id="rId18"/>
    <p:sldId id="299" r:id="rId19"/>
    <p:sldId id="279" r:id="rId20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Papyrus" panose="03070502060502030205" pitchFamily="66" charset="0"/>
      <p:regular r:id="rId30"/>
    </p:embeddedFont>
    <p:embeddedFont>
      <p:font typeface="Perpetua" panose="02020502060401020303" pitchFamily="18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75FC12-D28D-457A-A33D-20A3F7BA4BA3}">
  <a:tblStyle styleId="{B575FC12-D28D-457A-A33D-20A3F7BA4B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84" autoAdjust="0"/>
  </p:normalViewPr>
  <p:slideViewPr>
    <p:cSldViewPr snapToGrid="0">
      <p:cViewPr varScale="1">
        <p:scale>
          <a:sx n="95" d="100"/>
          <a:sy n="95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01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5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268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1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15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32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969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15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77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8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9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2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1636677" y="2030271"/>
            <a:ext cx="5354058" cy="1082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Papyrus" panose="03070502060502030205" pitchFamily="66" charset="0"/>
              </a:rPr>
              <a:t>Project Management System</a:t>
            </a:r>
            <a:endParaRPr sz="3200" dirty="0">
              <a:latin typeface="Papyrus" panose="03070502060502030205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268C1-D302-45B5-889F-2B16EF193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548"/>
            <a:ext cx="1420368" cy="1358612"/>
          </a:xfrm>
          <a:prstGeom prst="rect">
            <a:avLst/>
          </a:prstGeom>
        </p:spPr>
      </p:pic>
      <p:sp>
        <p:nvSpPr>
          <p:cNvPr id="5" name="Shape 184">
            <a:extLst>
              <a:ext uri="{FF2B5EF4-FFF2-40B4-BE49-F238E27FC236}">
                <a16:creationId xmlns:a16="http://schemas.microsoft.com/office/drawing/2014/main" id="{AAE4DB00-D597-4A44-8B7B-562CE6460A0E}"/>
              </a:ext>
            </a:extLst>
          </p:cNvPr>
          <p:cNvSpPr txBox="1">
            <a:spLocks/>
          </p:cNvSpPr>
          <p:nvPr/>
        </p:nvSpPr>
        <p:spPr>
          <a:xfrm>
            <a:off x="3932510" y="4080297"/>
            <a:ext cx="5354058" cy="67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400" dirty="0">
                <a:latin typeface="Papyrus" panose="03070502060502030205" pitchFamily="66" charset="0"/>
              </a:rPr>
              <a:t>Matome Isaiah Ramafalo, 201583776, </a:t>
            </a:r>
            <a:r>
              <a:rPr lang="en-US" sz="1100" dirty="0">
                <a:latin typeface="Papyrus" panose="03070502060502030205" pitchFamily="66" charset="0"/>
              </a:rPr>
              <a:t>CSC3A </a:t>
            </a:r>
            <a:r>
              <a:rPr lang="en-US" sz="1400" dirty="0">
                <a:latin typeface="Papyrus" panose="03070502060502030205" pitchFamily="66" charset="0"/>
              </a:rPr>
              <a:t> Mini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sz="1600" dirty="0">
                <a:latin typeface="Papyrus" panose="03070502060502030205" pitchFamily="66" charset="0"/>
              </a:rPr>
              <a:t>- </a:t>
            </a:r>
            <a:r>
              <a:rPr lang="en-ZA" sz="1600" i="1" dirty="0">
                <a:latin typeface="Papyrus" panose="03070502060502030205" pitchFamily="66" charset="0"/>
              </a:rPr>
              <a:t>Project Components Addition</a:t>
            </a:r>
            <a:endParaRPr sz="1600"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5E6F1C-724B-4570-A334-DD671EB2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91" y="1457915"/>
            <a:ext cx="4028070" cy="268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75B94-2E4D-4302-A875-444515DB6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57915"/>
            <a:ext cx="4269609" cy="2682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5E4F5B-3800-4FCA-AAC7-55AA7D7B0CA4}"/>
              </a:ext>
            </a:extLst>
          </p:cNvPr>
          <p:cNvSpPr txBox="1"/>
          <p:nvPr/>
        </p:nvSpPr>
        <p:spPr>
          <a:xfrm>
            <a:off x="341288" y="4213612"/>
            <a:ext cx="398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Fill in‘ Component Name’ textbox and click ‘add component’ button to Add new components.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A24FBC-E6B1-4837-B981-BDB24A749EDC}"/>
              </a:ext>
            </a:extLst>
          </p:cNvPr>
          <p:cNvSpPr txBox="1"/>
          <p:nvPr/>
        </p:nvSpPr>
        <p:spPr>
          <a:xfrm>
            <a:off x="4572000" y="4145607"/>
            <a:ext cx="4230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refresh to load all tasks to workspace.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510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sz="1600" dirty="0">
                <a:latin typeface="Papyrus" panose="03070502060502030205" pitchFamily="66" charset="0"/>
              </a:rPr>
              <a:t>- </a:t>
            </a:r>
            <a:r>
              <a:rPr lang="en-ZA" sz="1600" i="1" dirty="0">
                <a:latin typeface="Papyrus" panose="03070502060502030205" pitchFamily="66" charset="0"/>
              </a:rPr>
              <a:t>Project Components  Dependencies Addition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944A4C-1AEC-44FF-862A-1665644B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0" y="1400818"/>
            <a:ext cx="4066354" cy="2877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138CC-62FE-4ABB-B35C-F97925B1A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88" y="1400818"/>
            <a:ext cx="4123110" cy="28773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BB8E4B-E52D-4213-96BA-DD1ECD80A7E6}"/>
              </a:ext>
            </a:extLst>
          </p:cNvPr>
          <p:cNvSpPr txBox="1"/>
          <p:nvPr/>
        </p:nvSpPr>
        <p:spPr>
          <a:xfrm>
            <a:off x="305070" y="4366318"/>
            <a:ext cx="406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Select Two components and Click ‘Add Dependency’ button to create a new dependency between components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93D53-4410-4D3F-A879-CDF0BCF82E1D}"/>
              </a:ext>
            </a:extLst>
          </p:cNvPr>
          <p:cNvSpPr txBox="1"/>
          <p:nvPr/>
        </p:nvSpPr>
        <p:spPr>
          <a:xfrm>
            <a:off x="4572000" y="4303443"/>
            <a:ext cx="412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refresh button to load dependencies to workspace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9470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25658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Project Tasks and Dependencies Addition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A464D0-64D9-464A-977F-0BA0F0D4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1" y="1455264"/>
            <a:ext cx="6256585" cy="3092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12B860-5537-4862-A2AD-9BBD5747E71A}"/>
              </a:ext>
            </a:extLst>
          </p:cNvPr>
          <p:cNvSpPr txBox="1"/>
          <p:nvPr/>
        </p:nvSpPr>
        <p:spPr>
          <a:xfrm>
            <a:off x="516791" y="4555845"/>
            <a:ext cx="625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The process is the same as for adding components and dependencies.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3016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Tasks components settings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8B2182-E23B-4585-BA71-F614DC8A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81" y="1419848"/>
            <a:ext cx="4431680" cy="283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51580-1392-4D57-AA87-72E8D2360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79" y="1419848"/>
            <a:ext cx="3868440" cy="28317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B26A16-E10D-4ABF-B847-66BC6528C8FD}"/>
              </a:ext>
            </a:extLst>
          </p:cNvPr>
          <p:cNvSpPr txBox="1"/>
          <p:nvPr/>
        </p:nvSpPr>
        <p:spPr>
          <a:xfrm>
            <a:off x="271480" y="4328723"/>
            <a:ext cx="4431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‘Manage Components for a specific Task’ to set components required by a specific task and below that select component and click ‘Add Component’.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9E9AE-EADC-408A-B9C5-7769C6649927}"/>
              </a:ext>
            </a:extLst>
          </p:cNvPr>
          <p:cNvSpPr txBox="1"/>
          <p:nvPr/>
        </p:nvSpPr>
        <p:spPr>
          <a:xfrm>
            <a:off x="5004079" y="4328722"/>
            <a:ext cx="386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Select Task and Click ‘Change task’ to move to the next task.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78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Cost  Management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F2ECCF-EDEE-40CA-BF7E-DC3BA459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2" y="1396118"/>
            <a:ext cx="4244516" cy="2868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5C732-94F5-4430-9E2A-178B93117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703" y="1396118"/>
            <a:ext cx="4244516" cy="28683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7DC38-8504-47A1-B3E0-E865A865DB45}"/>
              </a:ext>
            </a:extLst>
          </p:cNvPr>
          <p:cNvSpPr txBox="1"/>
          <p:nvPr/>
        </p:nvSpPr>
        <p:spPr>
          <a:xfrm>
            <a:off x="189782" y="4342174"/>
            <a:ext cx="423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Select Component, type In the price(a number) and click ‘Add price’ to add a price for a specific component.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D3A9-8C91-466D-A1FB-1B1222CD5077}"/>
              </a:ext>
            </a:extLst>
          </p:cNvPr>
          <p:cNvSpPr txBox="1"/>
          <p:nvPr/>
        </p:nvSpPr>
        <p:spPr>
          <a:xfrm>
            <a:off x="4572000" y="4271080"/>
            <a:ext cx="423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refresh button after adding a new price and select task and click ‘Change Task’ to view cost of the selected task.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0642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Time Management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8935C9-87B0-46F0-8862-8D9069BE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0" y="1366313"/>
            <a:ext cx="7707000" cy="3090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49232-8803-49B5-94B3-27E5FD1545C1}"/>
              </a:ext>
            </a:extLst>
          </p:cNvPr>
          <p:cNvSpPr txBox="1"/>
          <p:nvPr/>
        </p:nvSpPr>
        <p:spPr>
          <a:xfrm>
            <a:off x="305070" y="4570354"/>
            <a:ext cx="413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Select Tasks and click ‘Change Tasks’ to determine the critical path between the two Tasks.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030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Overall </a:t>
            </a:r>
            <a:r>
              <a:rPr lang="en-ZA" i="1" dirty="0">
                <a:latin typeface="Papyrus" panose="03070502060502030205" pitchFamily="66" charset="0"/>
              </a:rPr>
              <a:t>Project Optimization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23ABB2-B945-4023-91A1-DD8E46BE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88" y="1462655"/>
            <a:ext cx="4071668" cy="2788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BF09B-CEFF-4F7C-ADA1-9DE7C1336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46" y="1462655"/>
            <a:ext cx="4223178" cy="2781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C956B7-07D9-40A4-B80E-4F6BFA51FF83}"/>
              </a:ext>
            </a:extLst>
          </p:cNvPr>
          <p:cNvSpPr txBox="1"/>
          <p:nvPr/>
        </p:nvSpPr>
        <p:spPr>
          <a:xfrm>
            <a:off x="312910" y="4342174"/>
            <a:ext cx="410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Unoptimized project.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F4A7C-E3B0-44D1-9B0B-8DE72CEBE6D7}"/>
              </a:ext>
            </a:extLst>
          </p:cNvPr>
          <p:cNvSpPr txBox="1"/>
          <p:nvPr/>
        </p:nvSpPr>
        <p:spPr>
          <a:xfrm>
            <a:off x="4731046" y="4329711"/>
            <a:ext cx="422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Select a preferred project starting task, type in the project available funds and click ‘Optimize Project’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3745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Overall Project Optimization - continued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0CC4E5-A8CB-41C6-A185-BCD361AF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74" y="1403220"/>
            <a:ext cx="4572000" cy="2777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B632A-37C0-452C-AD8C-0483E0FA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47" y="1326039"/>
            <a:ext cx="4089679" cy="28198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E1924E-DFC3-4EC4-9A50-A5B350F411CF}"/>
              </a:ext>
            </a:extLst>
          </p:cNvPr>
          <p:cNvSpPr txBox="1"/>
          <p:nvPr/>
        </p:nvSpPr>
        <p:spPr>
          <a:xfrm>
            <a:off x="180517" y="428411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Keep on changing starting tasks and available funds to obtain best results.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A5764-4804-4156-B3A5-71F99B938C61}"/>
              </a:ext>
            </a:extLst>
          </p:cNvPr>
          <p:cNvSpPr txBox="1"/>
          <p:nvPr/>
        </p:nvSpPr>
        <p:spPr>
          <a:xfrm>
            <a:off x="4854947" y="4284114"/>
            <a:ext cx="410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Keep on changing starting tasks and available funds to obtain best results.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17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 - Continued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i="1" dirty="0">
                <a:latin typeface="Papyrus" panose="03070502060502030205" pitchFamily="66" charset="0"/>
              </a:rPr>
              <a:t>Loading existing projects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4DA177-E16F-4808-909A-2EC8B83D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0" y="1455143"/>
            <a:ext cx="6989137" cy="3082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E6855-F664-4AC2-90B5-1373C271A5F3}"/>
              </a:ext>
            </a:extLst>
          </p:cNvPr>
          <p:cNvSpPr txBox="1"/>
          <p:nvPr/>
        </p:nvSpPr>
        <p:spPr>
          <a:xfrm>
            <a:off x="590590" y="4597036"/>
            <a:ext cx="698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Project – Open existing project from file system: - to load previously saved projects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516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  <a:endParaRPr sz="6000" dirty="0">
              <a:solidFill>
                <a:srgbClr val="FF9800"/>
              </a:solidFill>
            </a:endParaRPr>
          </a:p>
        </p:txBody>
      </p:sp>
      <p:grpSp>
        <p:nvGrpSpPr>
          <p:cNvPr id="505" name="Shape 505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Table Of Content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89257" y="1371298"/>
            <a:ext cx="6132600" cy="3672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Papyrus" panose="03070502060502030205" pitchFamily="66" charset="0"/>
              </a:rPr>
              <a:t>What is Project Management System.</a:t>
            </a:r>
            <a:endParaRPr lang="en-US" sz="1600" dirty="0">
              <a:latin typeface="Papyrus" panose="03070502060502030205" pitchFamily="66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600" dirty="0">
                <a:latin typeface="Papyrus" panose="03070502060502030205" pitchFamily="66" charset="0"/>
              </a:rPr>
              <a:t>Identified Problems.</a:t>
            </a:r>
            <a:endParaRPr sz="1600" dirty="0">
              <a:latin typeface="Papyrus" panose="03070502060502030205" pitchFamily="66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sz="1600" dirty="0">
                <a:latin typeface="Papyrus" panose="03070502060502030205" pitchFamily="66" charset="0"/>
              </a:rPr>
              <a:t>Solutions for the problems.</a:t>
            </a:r>
          </a:p>
          <a:p>
            <a:pPr marL="457200" lvl="0" indent="-381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sz="1600" dirty="0">
                <a:latin typeface="Papyrus" panose="03070502060502030205" pitchFamily="66" charset="0"/>
              </a:rPr>
              <a:t>Methodology used.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600" dirty="0">
                <a:latin typeface="Papyrus" panose="03070502060502030205" pitchFamily="66" charset="0"/>
              </a:rPr>
              <a:t>R</a:t>
            </a:r>
            <a:r>
              <a:rPr lang="en-ZA" sz="1600" dirty="0">
                <a:latin typeface="Papyrus" panose="03070502060502030205" pitchFamily="66" charset="0"/>
              </a:rPr>
              <a:t>requirements.</a:t>
            </a:r>
            <a:endParaRPr lang="en-US" sz="1600" dirty="0">
              <a:latin typeface="Papyrus" panose="03070502060502030205" pitchFamily="66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ZA" sz="1600" dirty="0">
                <a:latin typeface="Papyrus" panose="03070502060502030205" pitchFamily="66" charset="0"/>
              </a:rPr>
              <a:t>The Process Of the System.</a:t>
            </a:r>
          </a:p>
          <a:p>
            <a:pPr marL="457200" lvl="0" indent="-381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sz="1600" dirty="0">
                <a:latin typeface="Papyrus" panose="03070502060502030205" pitchFamily="66" charset="0"/>
              </a:rPr>
              <a:t>H</a:t>
            </a:r>
            <a:r>
              <a:rPr lang="en-ZA" sz="1600" dirty="0">
                <a:latin typeface="Papyrus" panose="03070502060502030205" pitchFamily="66" charset="0"/>
              </a:rPr>
              <a:t>ow the System Works.</a:t>
            </a:r>
            <a:endParaRPr sz="1600" dirty="0">
              <a:latin typeface="Papyrus" panose="03070502060502030205" pitchFamily="66" charset="0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10" name="Shape 536">
            <a:extLst>
              <a:ext uri="{FF2B5EF4-FFF2-40B4-BE49-F238E27FC236}">
                <a16:creationId xmlns:a16="http://schemas.microsoft.com/office/drawing/2014/main" id="{FB50F4F4-2C4F-4800-9B1E-7BE6B56163D9}"/>
              </a:ext>
            </a:extLst>
          </p:cNvPr>
          <p:cNvGrpSpPr/>
          <p:nvPr/>
        </p:nvGrpSpPr>
        <p:grpSpPr>
          <a:xfrm>
            <a:off x="278558" y="574113"/>
            <a:ext cx="309041" cy="403123"/>
            <a:chOff x="590250" y="244200"/>
            <a:chExt cx="407975" cy="532175"/>
          </a:xfrm>
        </p:grpSpPr>
        <p:sp>
          <p:nvSpPr>
            <p:cNvPr id="11" name="Shape 537">
              <a:extLst>
                <a:ext uri="{FF2B5EF4-FFF2-40B4-BE49-F238E27FC236}">
                  <a16:creationId xmlns:a16="http://schemas.microsoft.com/office/drawing/2014/main" id="{82AF191C-AA10-4EFF-A341-1C4A8453606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38">
              <a:extLst>
                <a:ext uri="{FF2B5EF4-FFF2-40B4-BE49-F238E27FC236}">
                  <a16:creationId xmlns:a16="http://schemas.microsoft.com/office/drawing/2014/main" id="{90048BE1-AC67-4D96-A0AF-661F0B9553AF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39">
              <a:extLst>
                <a:ext uri="{FF2B5EF4-FFF2-40B4-BE49-F238E27FC236}">
                  <a16:creationId xmlns:a16="http://schemas.microsoft.com/office/drawing/2014/main" id="{32EBFA0E-1F44-42EE-A988-5D8931EABFD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540">
              <a:extLst>
                <a:ext uri="{FF2B5EF4-FFF2-40B4-BE49-F238E27FC236}">
                  <a16:creationId xmlns:a16="http://schemas.microsoft.com/office/drawing/2014/main" id="{530028CD-8699-4C46-8AD3-D87344BC79E8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541">
              <a:extLst>
                <a:ext uri="{FF2B5EF4-FFF2-40B4-BE49-F238E27FC236}">
                  <a16:creationId xmlns:a16="http://schemas.microsoft.com/office/drawing/2014/main" id="{FC09B0AB-233A-4919-8278-00082A9CD222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542">
              <a:extLst>
                <a:ext uri="{FF2B5EF4-FFF2-40B4-BE49-F238E27FC236}">
                  <a16:creationId xmlns:a16="http://schemas.microsoft.com/office/drawing/2014/main" id="{53180654-CCB9-4AE3-A7D9-79A348B0678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543">
              <a:extLst>
                <a:ext uri="{FF2B5EF4-FFF2-40B4-BE49-F238E27FC236}">
                  <a16:creationId xmlns:a16="http://schemas.microsoft.com/office/drawing/2014/main" id="{B0EC81C2-072B-425C-A46A-0153ED0CBE25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544">
              <a:extLst>
                <a:ext uri="{FF2B5EF4-FFF2-40B4-BE49-F238E27FC236}">
                  <a16:creationId xmlns:a16="http://schemas.microsoft.com/office/drawing/2014/main" id="{32A68C28-6C2F-4644-9CFB-45CF94C19E21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545">
              <a:extLst>
                <a:ext uri="{FF2B5EF4-FFF2-40B4-BE49-F238E27FC236}">
                  <a16:creationId xmlns:a16="http://schemas.microsoft.com/office/drawing/2014/main" id="{881C43D4-A8AE-4FB3-BBA9-E91B1A3BD4DD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546">
              <a:extLst>
                <a:ext uri="{FF2B5EF4-FFF2-40B4-BE49-F238E27FC236}">
                  <a16:creationId xmlns:a16="http://schemas.microsoft.com/office/drawing/2014/main" id="{3EC015A8-94C3-4E98-AC3A-A091B7FDDE3C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47">
              <a:extLst>
                <a:ext uri="{FF2B5EF4-FFF2-40B4-BE49-F238E27FC236}">
                  <a16:creationId xmlns:a16="http://schemas.microsoft.com/office/drawing/2014/main" id="{D526CB14-4759-48AF-AE54-EA8527E8618E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548">
              <a:extLst>
                <a:ext uri="{FF2B5EF4-FFF2-40B4-BE49-F238E27FC236}">
                  <a16:creationId xmlns:a16="http://schemas.microsoft.com/office/drawing/2014/main" id="{3D978DC0-ABD5-4531-B676-244A2A247232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549">
              <a:extLst>
                <a:ext uri="{FF2B5EF4-FFF2-40B4-BE49-F238E27FC236}">
                  <a16:creationId xmlns:a16="http://schemas.microsoft.com/office/drawing/2014/main" id="{D899A35A-EE0F-4313-8B2C-2188CCE22F41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550">
              <a:extLst>
                <a:ext uri="{FF2B5EF4-FFF2-40B4-BE49-F238E27FC236}">
                  <a16:creationId xmlns:a16="http://schemas.microsoft.com/office/drawing/2014/main" id="{FB4C5D8F-A6E4-47AB-9BAC-FBA1BC3826E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0F841EC-8CA3-45CC-A895-3FFC16E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0"/>
            <a:ext cx="1223723" cy="861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What Is Project Management System?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89257" y="1445342"/>
            <a:ext cx="8046820" cy="3305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 Project Management System is a software program that is designed to solve the UN sustainability goal 9(Industry, Innovation an Infrastructure) using Graphs ADT in java. </a:t>
            </a:r>
          </a:p>
          <a:p>
            <a:pPr marL="76200" indent="0">
              <a:spcBef>
                <a:spcPts val="0"/>
              </a:spcBef>
              <a:buNone/>
            </a:pPr>
            <a:endParaRPr lang="en-US" sz="2000" dirty="0"/>
          </a:p>
          <a:p>
            <a:pPr marL="533400" lvl="1" indent="0">
              <a:spcBef>
                <a:spcPts val="0"/>
              </a:spcBef>
              <a:buNone/>
            </a:pPr>
            <a:r>
              <a:rPr lang="en-US" sz="2000" dirty="0"/>
              <a:t>It can be used in large </a:t>
            </a:r>
            <a:r>
              <a:rPr lang="en-GB" sz="2000" dirty="0"/>
              <a:t>projects to layout what components rely on other components, what tasks rely on other tasks and to minimize the total time or cost to completion while abiding by the dependences.</a:t>
            </a:r>
            <a:r>
              <a:rPr lang="en-US" sz="2000" dirty="0"/>
              <a:t> </a:t>
            </a:r>
            <a:endParaRPr sz="2000" dirty="0">
              <a:latin typeface="Papyrus" panose="03070502060502030205" pitchFamily="66" charset="0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0" name="Shape 536">
            <a:extLst>
              <a:ext uri="{FF2B5EF4-FFF2-40B4-BE49-F238E27FC236}">
                <a16:creationId xmlns:a16="http://schemas.microsoft.com/office/drawing/2014/main" id="{FB50F4F4-2C4F-4800-9B1E-7BE6B56163D9}"/>
              </a:ext>
            </a:extLst>
          </p:cNvPr>
          <p:cNvGrpSpPr/>
          <p:nvPr/>
        </p:nvGrpSpPr>
        <p:grpSpPr>
          <a:xfrm>
            <a:off x="278558" y="574113"/>
            <a:ext cx="309041" cy="403123"/>
            <a:chOff x="590250" y="244200"/>
            <a:chExt cx="407975" cy="532175"/>
          </a:xfrm>
        </p:grpSpPr>
        <p:sp>
          <p:nvSpPr>
            <p:cNvPr id="11" name="Shape 537">
              <a:extLst>
                <a:ext uri="{FF2B5EF4-FFF2-40B4-BE49-F238E27FC236}">
                  <a16:creationId xmlns:a16="http://schemas.microsoft.com/office/drawing/2014/main" id="{82AF191C-AA10-4EFF-A341-1C4A8453606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38">
              <a:extLst>
                <a:ext uri="{FF2B5EF4-FFF2-40B4-BE49-F238E27FC236}">
                  <a16:creationId xmlns:a16="http://schemas.microsoft.com/office/drawing/2014/main" id="{90048BE1-AC67-4D96-A0AF-661F0B9553AF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39">
              <a:extLst>
                <a:ext uri="{FF2B5EF4-FFF2-40B4-BE49-F238E27FC236}">
                  <a16:creationId xmlns:a16="http://schemas.microsoft.com/office/drawing/2014/main" id="{32EBFA0E-1F44-42EE-A988-5D8931EABFD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540">
              <a:extLst>
                <a:ext uri="{FF2B5EF4-FFF2-40B4-BE49-F238E27FC236}">
                  <a16:creationId xmlns:a16="http://schemas.microsoft.com/office/drawing/2014/main" id="{530028CD-8699-4C46-8AD3-D87344BC79E8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541">
              <a:extLst>
                <a:ext uri="{FF2B5EF4-FFF2-40B4-BE49-F238E27FC236}">
                  <a16:creationId xmlns:a16="http://schemas.microsoft.com/office/drawing/2014/main" id="{FC09B0AB-233A-4919-8278-00082A9CD222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542">
              <a:extLst>
                <a:ext uri="{FF2B5EF4-FFF2-40B4-BE49-F238E27FC236}">
                  <a16:creationId xmlns:a16="http://schemas.microsoft.com/office/drawing/2014/main" id="{53180654-CCB9-4AE3-A7D9-79A348B0678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543">
              <a:extLst>
                <a:ext uri="{FF2B5EF4-FFF2-40B4-BE49-F238E27FC236}">
                  <a16:creationId xmlns:a16="http://schemas.microsoft.com/office/drawing/2014/main" id="{B0EC81C2-072B-425C-A46A-0153ED0CBE25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544">
              <a:extLst>
                <a:ext uri="{FF2B5EF4-FFF2-40B4-BE49-F238E27FC236}">
                  <a16:creationId xmlns:a16="http://schemas.microsoft.com/office/drawing/2014/main" id="{32A68C28-6C2F-4644-9CFB-45CF94C19E21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545">
              <a:extLst>
                <a:ext uri="{FF2B5EF4-FFF2-40B4-BE49-F238E27FC236}">
                  <a16:creationId xmlns:a16="http://schemas.microsoft.com/office/drawing/2014/main" id="{881C43D4-A8AE-4FB3-BBA9-E91B1A3BD4DD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546">
              <a:extLst>
                <a:ext uri="{FF2B5EF4-FFF2-40B4-BE49-F238E27FC236}">
                  <a16:creationId xmlns:a16="http://schemas.microsoft.com/office/drawing/2014/main" id="{3EC015A8-94C3-4E98-AC3A-A091B7FDDE3C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47">
              <a:extLst>
                <a:ext uri="{FF2B5EF4-FFF2-40B4-BE49-F238E27FC236}">
                  <a16:creationId xmlns:a16="http://schemas.microsoft.com/office/drawing/2014/main" id="{D526CB14-4759-48AF-AE54-EA8527E8618E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548">
              <a:extLst>
                <a:ext uri="{FF2B5EF4-FFF2-40B4-BE49-F238E27FC236}">
                  <a16:creationId xmlns:a16="http://schemas.microsoft.com/office/drawing/2014/main" id="{3D978DC0-ABD5-4531-B676-244A2A247232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549">
              <a:extLst>
                <a:ext uri="{FF2B5EF4-FFF2-40B4-BE49-F238E27FC236}">
                  <a16:creationId xmlns:a16="http://schemas.microsoft.com/office/drawing/2014/main" id="{D899A35A-EE0F-4313-8B2C-2188CCE22F41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550">
              <a:extLst>
                <a:ext uri="{FF2B5EF4-FFF2-40B4-BE49-F238E27FC236}">
                  <a16:creationId xmlns:a16="http://schemas.microsoft.com/office/drawing/2014/main" id="{FB4C5D8F-A6E4-47AB-9BAC-FBA1BC3826E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0F841EC-8CA3-45CC-A895-3FFC16EC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0"/>
            <a:ext cx="1223723" cy="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6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Identified Problems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312465" y="1384057"/>
            <a:ext cx="8192437" cy="384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Project delays: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This occurs when projects managers don’t know which project components to purchase first and which tasks to prioritise.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Cost overrun:</a:t>
            </a:r>
          </a:p>
          <a:p>
            <a:pPr lvl="1" indent="-457200">
              <a:buFont typeface="Courier New" panose="02070309020205020404" pitchFamily="49" charset="0"/>
              <a:buChar char="o"/>
            </a:pPr>
            <a:r>
              <a:rPr lang="en-GB" sz="1800" dirty="0"/>
              <a:t> Unexpected costs incurred in excess of budgeted amounts due to an underestimation of the actual tasks and components cost during budgeting.</a:t>
            </a:r>
            <a:endParaRPr lang="en-US" sz="1800" dirty="0"/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Available funds: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Projects funding received on periodic basis which makes it difficult to go according to project plan and prolongs the project completion time.</a:t>
            </a:r>
          </a:p>
          <a:p>
            <a:pPr marL="0" indent="0">
              <a:buNone/>
            </a:pPr>
            <a:r>
              <a:rPr lang="en-US" sz="1800" i="1" dirty="0">
                <a:latin typeface="Perpetua" panose="02020502060401020303" pitchFamily="18" charset="0"/>
              </a:rPr>
              <a:t>NB: These problems lead to poor Industry, Innovation and infrastructure development.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271" name="Shape 27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52084-95D0-4E45-BBFA-A639CC7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0"/>
            <a:ext cx="1223723" cy="8614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Solutions for the problems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312466" y="1217330"/>
            <a:ext cx="8379732" cy="384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Project delays: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The program creates a clear components and tasks layout and their dependencies and it also provides tasks critical path calculation functionality.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Cost overrun:</a:t>
            </a:r>
          </a:p>
          <a:p>
            <a:pPr lvl="1" indent="-457200">
              <a:buFont typeface="Courier New" panose="02070309020205020404" pitchFamily="49" charset="0"/>
              <a:buChar char="o"/>
            </a:pPr>
            <a:r>
              <a:rPr lang="en-GB" sz="1800" dirty="0"/>
              <a:t> The program provides </a:t>
            </a:r>
            <a:r>
              <a:rPr lang="en-US" sz="1800" dirty="0"/>
              <a:t>tasks costs and duration calculation functionalities which will allow project managers to see how much they have to spend for each task and this functionality minimizes project cost</a:t>
            </a:r>
            <a:r>
              <a:rPr lang="en-GB" sz="1800" dirty="0"/>
              <a:t>.</a:t>
            </a:r>
            <a:endParaRPr lang="en-US" sz="1800" dirty="0"/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Available funds: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Given the available funds and preferred starting task, the program provides tasks prioritisation functionality. This functionality makes sure that                                         project progress is not interrupted by available cash.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271" name="Shape 27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52084-95D0-4E45-BBFA-A639CC7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0"/>
            <a:ext cx="1223723" cy="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1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Methodology used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335513" y="1590956"/>
            <a:ext cx="8379732" cy="384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Graph vertices are used to store tasks and components information.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Graph edges are used to store dependencies between components and tasks as well.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Graph Depth-First Search(DFS) and Breath-First search(BFS) functionalities are used to determine all possible path between tasks and components as well.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Dijkstra’s algorithm is used to determine the best tasks critical path cost and duration given available cash and preferred start task.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271" name="Shape 27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52084-95D0-4E45-BBFA-A639CC7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7" y="0"/>
            <a:ext cx="1223723" cy="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Requirements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335513" y="1590956"/>
            <a:ext cx="8379732" cy="384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be robust.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clearly draw the components and tasks graphs.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calculate critical path between any two tasks.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optimize projects given correct information.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be able to create new and open existing projects.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dirty="0"/>
              <a:t>The program should output status messages if any error occurs or if changes are made.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grpSp>
        <p:nvGrpSpPr>
          <p:cNvPr id="271" name="Shape 27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Shape 27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752084-95D0-4E45-BBFA-A639CC74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5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latin typeface="Papyrus" panose="03070502060502030205" pitchFamily="66" charset="0"/>
              </a:rPr>
              <a:t>The</a:t>
            </a:r>
            <a:r>
              <a:rPr lang="en" dirty="0">
                <a:latin typeface="Papyrus" panose="03070502060502030205" pitchFamily="66" charset="0"/>
              </a:rPr>
              <a:t>  </a:t>
            </a:r>
            <a:r>
              <a:rPr lang="en-ZA" dirty="0">
                <a:latin typeface="Papyrus" panose="03070502060502030205" pitchFamily="66" charset="0"/>
              </a:rPr>
              <a:t>Process</a:t>
            </a:r>
            <a:r>
              <a:rPr lang="en" dirty="0">
                <a:latin typeface="Papyrus" panose="03070502060502030205" pitchFamily="66" charset="0"/>
              </a:rPr>
              <a:t>  </a:t>
            </a:r>
            <a:r>
              <a:rPr lang="en-ZA" dirty="0">
                <a:latin typeface="Papyrus" panose="03070502060502030205" pitchFamily="66" charset="0"/>
              </a:rPr>
              <a:t>Is</a:t>
            </a:r>
            <a:r>
              <a:rPr lang="en" dirty="0">
                <a:latin typeface="Papyrus" panose="03070502060502030205" pitchFamily="66" charset="0"/>
              </a:rPr>
              <a:t>  </a:t>
            </a:r>
            <a:r>
              <a:rPr lang="en-ZA" dirty="0">
                <a:latin typeface="Papyrus" panose="03070502060502030205" pitchFamily="66" charset="0"/>
              </a:rPr>
              <a:t>Easy</a:t>
            </a:r>
            <a:endParaRPr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grpSp>
        <p:nvGrpSpPr>
          <p:cNvPr id="420" name="Shape 420"/>
          <p:cNvGrpSpPr/>
          <p:nvPr/>
        </p:nvGrpSpPr>
        <p:grpSpPr>
          <a:xfrm rot="10800000">
            <a:off x="-2167" y="2282299"/>
            <a:ext cx="2312748" cy="864880"/>
            <a:chOff x="185742" y="1697030"/>
            <a:chExt cx="5165698" cy="1658130"/>
          </a:xfrm>
        </p:grpSpPr>
        <p:sp>
          <p:nvSpPr>
            <p:cNvPr id="421" name="Shape 42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Add components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 rot="10800000">
            <a:off x="1793880" y="2282293"/>
            <a:ext cx="2207849" cy="864880"/>
            <a:chOff x="185742" y="1697030"/>
            <a:chExt cx="5165698" cy="1658130"/>
          </a:xfrm>
        </p:grpSpPr>
        <p:sp>
          <p:nvSpPr>
            <p:cNvPr id="426" name="Shape 426"/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Add Tasks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 rot="10800000">
            <a:off x="7084671" y="2293223"/>
            <a:ext cx="1995866" cy="864880"/>
            <a:chOff x="185742" y="1697030"/>
            <a:chExt cx="5165698" cy="1658131"/>
          </a:xfrm>
        </p:grpSpPr>
        <p:sp>
          <p:nvSpPr>
            <p:cNvPr id="431" name="Shape 43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Optimize Project</a:t>
              </a:r>
              <a:endParaRPr sz="16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 rot="10800000">
              <a:off x="185747" y="2940860"/>
              <a:ext cx="1243800" cy="414301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425">
            <a:extLst>
              <a:ext uri="{FF2B5EF4-FFF2-40B4-BE49-F238E27FC236}">
                <a16:creationId xmlns:a16="http://schemas.microsoft.com/office/drawing/2014/main" id="{3AF5FB1E-2FB7-4718-AFDA-92BC250001E8}"/>
              </a:ext>
            </a:extLst>
          </p:cNvPr>
          <p:cNvGrpSpPr/>
          <p:nvPr/>
        </p:nvGrpSpPr>
        <p:grpSpPr>
          <a:xfrm rot="10800000">
            <a:off x="3527115" y="2293223"/>
            <a:ext cx="2207849" cy="864880"/>
            <a:chOff x="185742" y="1697030"/>
            <a:chExt cx="5165698" cy="1658130"/>
          </a:xfrm>
        </p:grpSpPr>
        <p:sp>
          <p:nvSpPr>
            <p:cNvPr id="23" name="Shape 426">
              <a:extLst>
                <a:ext uri="{FF2B5EF4-FFF2-40B4-BE49-F238E27FC236}">
                  <a16:creationId xmlns:a16="http://schemas.microsoft.com/office/drawing/2014/main" id="{3E257416-BE79-42C2-AB60-210829C00C92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Manage Cost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" name="Shape 427">
              <a:extLst>
                <a:ext uri="{FF2B5EF4-FFF2-40B4-BE49-F238E27FC236}">
                  <a16:creationId xmlns:a16="http://schemas.microsoft.com/office/drawing/2014/main" id="{1086BC25-2F4E-4289-925D-8C06B3E0DFA1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5" name="Shape 428">
              <a:extLst>
                <a:ext uri="{FF2B5EF4-FFF2-40B4-BE49-F238E27FC236}">
                  <a16:creationId xmlns:a16="http://schemas.microsoft.com/office/drawing/2014/main" id="{B2601F01-3B73-4B70-853E-3A666A74F772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6" name="Shape 429">
              <a:extLst>
                <a:ext uri="{FF2B5EF4-FFF2-40B4-BE49-F238E27FC236}">
                  <a16:creationId xmlns:a16="http://schemas.microsoft.com/office/drawing/2014/main" id="{A20CAA0F-0128-47F7-92F8-05EC6EA62610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" name="Shape 425">
            <a:extLst>
              <a:ext uri="{FF2B5EF4-FFF2-40B4-BE49-F238E27FC236}">
                <a16:creationId xmlns:a16="http://schemas.microsoft.com/office/drawing/2014/main" id="{FE17D1CF-CDCB-4107-B4FB-397BDED6A550}"/>
              </a:ext>
            </a:extLst>
          </p:cNvPr>
          <p:cNvGrpSpPr/>
          <p:nvPr/>
        </p:nvGrpSpPr>
        <p:grpSpPr>
          <a:xfrm rot="10800000">
            <a:off x="5277250" y="2293223"/>
            <a:ext cx="2207849" cy="864880"/>
            <a:chOff x="185742" y="1697030"/>
            <a:chExt cx="5165698" cy="1658130"/>
          </a:xfrm>
        </p:grpSpPr>
        <p:sp>
          <p:nvSpPr>
            <p:cNvPr id="28" name="Shape 426">
              <a:extLst>
                <a:ext uri="{FF2B5EF4-FFF2-40B4-BE49-F238E27FC236}">
                  <a16:creationId xmlns:a16="http://schemas.microsoft.com/office/drawing/2014/main" id="{BD2E4C1C-7B6B-484B-B73F-FA0E6C06D68E}"/>
                </a:ext>
              </a:extLst>
            </p:cNvPr>
            <p:cNvSpPr/>
            <p:nvPr/>
          </p:nvSpPr>
          <p:spPr>
            <a:xfrm rot="10800000" flipH="1">
              <a:off x="1426313" y="1697030"/>
              <a:ext cx="2693399" cy="1243801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6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Manage Time</a:t>
              </a:r>
              <a:endParaRPr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9" name="Shape 427">
              <a:extLst>
                <a:ext uri="{FF2B5EF4-FFF2-40B4-BE49-F238E27FC236}">
                  <a16:creationId xmlns:a16="http://schemas.microsoft.com/office/drawing/2014/main" id="{CB84D3BE-9622-4B12-B481-3F4D918DD072}"/>
                </a:ext>
              </a:extLst>
            </p:cNvPr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0" name="Shape 428">
              <a:extLst>
                <a:ext uri="{FF2B5EF4-FFF2-40B4-BE49-F238E27FC236}">
                  <a16:creationId xmlns:a16="http://schemas.microsoft.com/office/drawing/2014/main" id="{954D602B-3BFA-4493-ABCA-C79599795F0B}"/>
                </a:ext>
              </a:extLst>
            </p:cNvPr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1" name="Shape 429">
              <a:extLst>
                <a:ext uri="{FF2B5EF4-FFF2-40B4-BE49-F238E27FC236}">
                  <a16:creationId xmlns:a16="http://schemas.microsoft.com/office/drawing/2014/main" id="{5098D292-5313-4AB7-85BB-63225EF6D2CB}"/>
                </a:ext>
              </a:extLst>
            </p:cNvPr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apyrus" panose="03070502060502030205" pitchFamily="66" charset="0"/>
              </a:rPr>
              <a:t>H</a:t>
            </a:r>
            <a:r>
              <a:rPr lang="en-ZA" dirty="0">
                <a:latin typeface="Papyrus" panose="03070502060502030205" pitchFamily="66" charset="0"/>
              </a:rPr>
              <a:t>ow The System Works</a:t>
            </a:r>
            <a:br>
              <a:rPr lang="en-ZA" dirty="0">
                <a:latin typeface="Papyrus" panose="03070502060502030205" pitchFamily="66" charset="0"/>
              </a:rPr>
            </a:br>
            <a:r>
              <a:rPr lang="en-ZA" dirty="0">
                <a:latin typeface="Papyrus" panose="03070502060502030205" pitchFamily="66" charset="0"/>
              </a:rPr>
              <a:t>- </a:t>
            </a:r>
            <a:r>
              <a:rPr lang="en-ZA" sz="1600" i="1" dirty="0">
                <a:latin typeface="Papyrus" panose="03070502060502030205" pitchFamily="66" charset="0"/>
              </a:rPr>
              <a:t>New Project creation</a:t>
            </a:r>
            <a:endParaRPr i="1" dirty="0">
              <a:latin typeface="Papyrus" panose="03070502060502030205" pitchFamily="66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56C80F-8603-4297-80B8-131F9C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09" y="0"/>
            <a:ext cx="1223723" cy="861468"/>
          </a:xfrm>
          <a:prstGeom prst="rect">
            <a:avLst/>
          </a:prstGeom>
        </p:spPr>
      </p:pic>
      <p:grpSp>
        <p:nvGrpSpPr>
          <p:cNvPr id="34" name="Shape 450">
            <a:extLst>
              <a:ext uri="{FF2B5EF4-FFF2-40B4-BE49-F238E27FC236}">
                <a16:creationId xmlns:a16="http://schemas.microsoft.com/office/drawing/2014/main" id="{A9765F4B-4F9E-4EF3-A8D4-1E89BA5DE45B}"/>
              </a:ext>
            </a:extLst>
          </p:cNvPr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35" name="Shape 451">
              <a:extLst>
                <a:ext uri="{FF2B5EF4-FFF2-40B4-BE49-F238E27FC236}">
                  <a16:creationId xmlns:a16="http://schemas.microsoft.com/office/drawing/2014/main" id="{A2362377-2B0E-4132-AAFB-A505539258B9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452">
              <a:extLst>
                <a:ext uri="{FF2B5EF4-FFF2-40B4-BE49-F238E27FC236}">
                  <a16:creationId xmlns:a16="http://schemas.microsoft.com/office/drawing/2014/main" id="{CEF65637-410B-407C-9F6A-F9C4D4895332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453">
              <a:extLst>
                <a:ext uri="{FF2B5EF4-FFF2-40B4-BE49-F238E27FC236}">
                  <a16:creationId xmlns:a16="http://schemas.microsoft.com/office/drawing/2014/main" id="{8B815C02-84D7-44DB-A47B-64C119BD6B71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454">
              <a:extLst>
                <a:ext uri="{FF2B5EF4-FFF2-40B4-BE49-F238E27FC236}">
                  <a16:creationId xmlns:a16="http://schemas.microsoft.com/office/drawing/2014/main" id="{A2752BA2-AA98-49B7-85A1-45BF673FFA6A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455">
              <a:extLst>
                <a:ext uri="{FF2B5EF4-FFF2-40B4-BE49-F238E27FC236}">
                  <a16:creationId xmlns:a16="http://schemas.microsoft.com/office/drawing/2014/main" id="{A385912F-E2EB-4270-B680-FEE533DC1DC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56">
              <a:extLst>
                <a:ext uri="{FF2B5EF4-FFF2-40B4-BE49-F238E27FC236}">
                  <a16:creationId xmlns:a16="http://schemas.microsoft.com/office/drawing/2014/main" id="{F1350608-57DA-44CF-B937-61F7A6FCD69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57">
              <a:extLst>
                <a:ext uri="{FF2B5EF4-FFF2-40B4-BE49-F238E27FC236}">
                  <a16:creationId xmlns:a16="http://schemas.microsoft.com/office/drawing/2014/main" id="{A91D6434-A5FB-4FD1-A72D-4573DAE4A44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D51EC2-2AEB-40F5-B93B-2372BF0A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89" y="1362242"/>
            <a:ext cx="4230711" cy="2742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3AEE4-942F-4D3B-889E-19046CB8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270" y="1362242"/>
            <a:ext cx="3977440" cy="274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663C3-8A90-47A3-9645-8636BD1F67A8}"/>
              </a:ext>
            </a:extLst>
          </p:cNvPr>
          <p:cNvSpPr txBox="1"/>
          <p:nvPr/>
        </p:nvSpPr>
        <p:spPr>
          <a:xfrm>
            <a:off x="341288" y="4143166"/>
            <a:ext cx="4230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Click Project – New Project - to create a new project.</a:t>
            </a:r>
            <a:endParaRPr lang="en-Z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6671F3-8C7F-4A4E-902A-7587BDF8817D}"/>
              </a:ext>
            </a:extLst>
          </p:cNvPr>
          <p:cNvSpPr txBox="1"/>
          <p:nvPr/>
        </p:nvSpPr>
        <p:spPr>
          <a:xfrm>
            <a:off x="4878270" y="4132001"/>
            <a:ext cx="39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Perpetua" panose="02020502060401020303" pitchFamily="18" charset="0"/>
              </a:rPr>
              <a:t>New Empty Project.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4596069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683</Words>
  <Application>Microsoft Office PowerPoint</Application>
  <PresentationFormat>On-screen Show (16:9)</PresentationFormat>
  <Paragraphs>93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Roboto Condensed Light</vt:lpstr>
      <vt:lpstr>Arvo</vt:lpstr>
      <vt:lpstr>Courier New</vt:lpstr>
      <vt:lpstr>Papyrus</vt:lpstr>
      <vt:lpstr>Perpetua</vt:lpstr>
      <vt:lpstr>Arial</vt:lpstr>
      <vt:lpstr>Roboto Condensed</vt:lpstr>
      <vt:lpstr>Salerio template</vt:lpstr>
      <vt:lpstr>Project Management System</vt:lpstr>
      <vt:lpstr>Table Of Content</vt:lpstr>
      <vt:lpstr>What Is Project Management System?</vt:lpstr>
      <vt:lpstr>Identified Problems</vt:lpstr>
      <vt:lpstr>Solutions for the problems</vt:lpstr>
      <vt:lpstr>Methodology used</vt:lpstr>
      <vt:lpstr>Requirements</vt:lpstr>
      <vt:lpstr>The  Process  Is  Easy</vt:lpstr>
      <vt:lpstr>How The System Works - New Project creation</vt:lpstr>
      <vt:lpstr>How The System Works - Continued - Project Components Addition</vt:lpstr>
      <vt:lpstr>How The System Works - Continued - Project Components  Dependencies Addition</vt:lpstr>
      <vt:lpstr>How The System Works - Continued - Project Tasks and Dependencies Addition</vt:lpstr>
      <vt:lpstr>How The System Works - Continued - Tasks components settings</vt:lpstr>
      <vt:lpstr>How The System Works - Continued - Cost  Management</vt:lpstr>
      <vt:lpstr>How The System Works - Continued - Time Management</vt:lpstr>
      <vt:lpstr>How The System Works - Continued - Overall Project Optimization</vt:lpstr>
      <vt:lpstr>How The System Works - Continued - Overall Project Optimization - continued</vt:lpstr>
      <vt:lpstr>How The System Works - Continued - Loading existing projects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matome isaiah</dc:creator>
  <cp:lastModifiedBy>matome isaiah</cp:lastModifiedBy>
  <cp:revision>27</cp:revision>
  <dcterms:modified xsi:type="dcterms:W3CDTF">2018-05-04T08:48:23Z</dcterms:modified>
</cp:coreProperties>
</file>